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Montserrat SemiBold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Source Code Pro"/>
      <p:regular r:id="rId62"/>
      <p:bold r:id="rId63"/>
      <p:italic r:id="rId64"/>
      <p:boldItalic r:id="rId65"/>
    </p:embeddedFont>
    <p:embeddedFont>
      <p:font typeface="Montserrat Medium"/>
      <p:regular r:id="rId66"/>
      <p:bold r:id="rId67"/>
      <p:italic r:id="rId68"/>
      <p:boldItalic r:id="rId69"/>
    </p:embeddedFont>
    <p:embeddedFont>
      <p:font typeface="Source Code Pro SemiBold"/>
      <p:regular r:id="rId70"/>
      <p:bold r:id="rId71"/>
      <p:italic r:id="rId72"/>
      <p:boldItalic r:id="rId73"/>
    </p:embeddedFont>
    <p:embeddedFont>
      <p:font typeface="Montserrat Light"/>
      <p:regular r:id="rId74"/>
      <p:bold r:id="rId75"/>
      <p:italic r:id="rId76"/>
      <p:boldItalic r:id="rId77"/>
    </p:embeddedFont>
    <p:embeddedFont>
      <p:font typeface="Source Code Pro Medium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57BA2A-5D1C-4F90-95EC-9F51EB8E4720}">
  <a:tblStyle styleId="{D957BA2A-5D1C-4F90-95EC-9F51EB8E472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SourceCodeProMedium-italic.fntdata"/><Relationship Id="rId81" Type="http://schemas.openxmlformats.org/officeDocument/2006/relationships/font" Target="fonts/SourceCodePr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SourceCodeProSemiBold-boldItalic.fntdata"/><Relationship Id="rId72" Type="http://schemas.openxmlformats.org/officeDocument/2006/relationships/font" Target="fonts/SourceCodeProSemiBold-italic.fntdata"/><Relationship Id="rId31" Type="http://schemas.openxmlformats.org/officeDocument/2006/relationships/slide" Target="slides/slide25.xml"/><Relationship Id="rId75" Type="http://schemas.openxmlformats.org/officeDocument/2006/relationships/font" Target="fonts/MontserratLight-bold.fntdata"/><Relationship Id="rId30" Type="http://schemas.openxmlformats.org/officeDocument/2006/relationships/slide" Target="slides/slide24.xml"/><Relationship Id="rId74" Type="http://schemas.openxmlformats.org/officeDocument/2006/relationships/font" Target="fonts/MontserratLight-regular.fntdata"/><Relationship Id="rId33" Type="http://schemas.openxmlformats.org/officeDocument/2006/relationships/slide" Target="slides/slide27.xml"/><Relationship Id="rId77" Type="http://schemas.openxmlformats.org/officeDocument/2006/relationships/font" Target="fonts/MontserratLight-boldItalic.fntdata"/><Relationship Id="rId32" Type="http://schemas.openxmlformats.org/officeDocument/2006/relationships/slide" Target="slides/slide26.xml"/><Relationship Id="rId76" Type="http://schemas.openxmlformats.org/officeDocument/2006/relationships/font" Target="fonts/MontserratLight-italic.fntdata"/><Relationship Id="rId35" Type="http://schemas.openxmlformats.org/officeDocument/2006/relationships/slide" Target="slides/slide29.xml"/><Relationship Id="rId79" Type="http://schemas.openxmlformats.org/officeDocument/2006/relationships/font" Target="fonts/SourceCodeProMedium-bold.fntdata"/><Relationship Id="rId34" Type="http://schemas.openxmlformats.org/officeDocument/2006/relationships/slide" Target="slides/slide28.xml"/><Relationship Id="rId78" Type="http://schemas.openxmlformats.org/officeDocument/2006/relationships/font" Target="fonts/SourceCodeProMedium-regular.fntdata"/><Relationship Id="rId71" Type="http://schemas.openxmlformats.org/officeDocument/2006/relationships/font" Target="fonts/SourceCodeProSemiBold-bold.fntdata"/><Relationship Id="rId70" Type="http://schemas.openxmlformats.org/officeDocument/2006/relationships/font" Target="fonts/SourceCodeProSemiBold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SourceCodePro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64" Type="http://schemas.openxmlformats.org/officeDocument/2006/relationships/font" Target="fonts/SourceCodePro-italic.fntdata"/><Relationship Id="rId63" Type="http://schemas.openxmlformats.org/officeDocument/2006/relationships/font" Target="fonts/SourceCodePro-bold.fntdata"/><Relationship Id="rId22" Type="http://schemas.openxmlformats.org/officeDocument/2006/relationships/slide" Target="slides/slide16.xml"/><Relationship Id="rId66" Type="http://schemas.openxmlformats.org/officeDocument/2006/relationships/font" Target="fonts/MontserratMedium-regular.fntdata"/><Relationship Id="rId21" Type="http://schemas.openxmlformats.org/officeDocument/2006/relationships/slide" Target="slides/slide15.xml"/><Relationship Id="rId65" Type="http://schemas.openxmlformats.org/officeDocument/2006/relationships/font" Target="fonts/SourceCodePro-boldItalic.fntdata"/><Relationship Id="rId24" Type="http://schemas.openxmlformats.org/officeDocument/2006/relationships/slide" Target="slides/slide18.xml"/><Relationship Id="rId68" Type="http://schemas.openxmlformats.org/officeDocument/2006/relationships/font" Target="fonts/MontserratMedium-italic.fntdata"/><Relationship Id="rId23" Type="http://schemas.openxmlformats.org/officeDocument/2006/relationships/slide" Target="slides/slide17.xml"/><Relationship Id="rId67" Type="http://schemas.openxmlformats.org/officeDocument/2006/relationships/font" Target="fonts/MontserratMedium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SemiBold-bold.fntdata"/><Relationship Id="rId50" Type="http://schemas.openxmlformats.org/officeDocument/2006/relationships/font" Target="fonts/MontserratSemiBold-regular.fntdata"/><Relationship Id="rId53" Type="http://schemas.openxmlformats.org/officeDocument/2006/relationships/font" Target="fonts/MontserratSemiBold-boldItalic.fntdata"/><Relationship Id="rId52" Type="http://schemas.openxmlformats.org/officeDocument/2006/relationships/font" Target="fonts/MontserratSemiBold-italic.fntdata"/><Relationship Id="rId11" Type="http://schemas.openxmlformats.org/officeDocument/2006/relationships/slide" Target="slides/slide5.xml"/><Relationship Id="rId55" Type="http://schemas.openxmlformats.org/officeDocument/2006/relationships/font" Target="fonts/Roboto-bold.fntdata"/><Relationship Id="rId10" Type="http://schemas.openxmlformats.org/officeDocument/2006/relationships/slide" Target="slides/slide4.xml"/><Relationship Id="rId54" Type="http://schemas.openxmlformats.org/officeDocument/2006/relationships/font" Target="fonts/Roboto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-italic.fntdata"/><Relationship Id="rId15" Type="http://schemas.openxmlformats.org/officeDocument/2006/relationships/slide" Target="slides/slide9.xml"/><Relationship Id="rId59" Type="http://schemas.openxmlformats.org/officeDocument/2006/relationships/font" Target="fonts/Montserrat-bold.fntdata"/><Relationship Id="rId14" Type="http://schemas.openxmlformats.org/officeDocument/2006/relationships/slide" Target="slides/slide8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308a7476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308a7476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308a7476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8308a7476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308a7476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308a7476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308a7476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308a7476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308a7476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308a7476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308a7476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308a7476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308a7476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308a7476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308a7476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308a7476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308a7476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308a7476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308a7476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308a7476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f8aec19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f8aec19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308a7476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308a7476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308a7476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308a7476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308a7476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8308a7476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308a747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308a747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308a7476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308a7476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308a7476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308a7476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308a7476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308a7476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308a7476a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308a7476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308a7476a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8308a7476a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308a7476a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308a7476a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5db4013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5db4013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308a7476a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308a7476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308a747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308a747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308a7476a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308a7476a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308a747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308a747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308a747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308a747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308a7476a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308a7476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308a7476a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308a7476a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308a7476a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8308a7476a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308a7476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8308a7476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308a747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8308a747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308a7476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308a747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8308a7476a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8308a7476a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308a7476a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8308a7476a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308a7476a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308a7476a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308a7476a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8308a7476a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308a747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308a747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308a7476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308a747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308a7476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308a7476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308a7476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308a7476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308a7476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308a7476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shiny.posit.co/r/gallery/" TargetMode="External"/><Relationship Id="rId5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shinyapps.io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hyperlink" Target="https://shiny.posit.co/r/getstarted/shiny-basics/lesson7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hiny.posit.co/r/gallery/life-sciences/covid19-tracker/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78250" y="1780949"/>
            <a:ext cx="79875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Créer</a:t>
            </a:r>
            <a:r>
              <a:rPr b="1" lang="fr" sz="4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une application RShiny</a:t>
            </a:r>
            <a:endParaRPr b="1" sz="4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76800" y="2871025"/>
            <a:ext cx="4331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Florent Veillon - Ingénieur d’études - EspaceDev - IRD</a:t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Antananarivo - </a:t>
            </a:r>
            <a:r>
              <a:rPr lang="fr" sz="1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Madagascar - Octobre 2023</a:t>
            </a:r>
            <a:endParaRPr sz="1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155" y="4485502"/>
            <a:ext cx="1611897" cy="5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433" y="4485512"/>
            <a:ext cx="2302316" cy="5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>
            <a:off x="578250" y="2176349"/>
            <a:ext cx="79875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User Interface (UI)</a:t>
            </a:r>
            <a:endParaRPr b="1" sz="4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Interface (UI) : inputs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75" y="952300"/>
            <a:ext cx="6967443" cy="38864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3"/>
          <p:cNvSpPr txBox="1"/>
          <p:nvPr/>
        </p:nvSpPr>
        <p:spPr>
          <a:xfrm>
            <a:off x="7432425" y="1927300"/>
            <a:ext cx="1530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Accès à la valeur 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sélectionnée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 l’utilisateur à travers un identifiant unique (</a:t>
            </a:r>
            <a:r>
              <a:rPr lang="fr" sz="1200">
                <a:solidFill>
                  <a:schemeClr val="dk1"/>
                </a:solidFill>
                <a:highlight>
                  <a:srgbClr val="F3F3F3"/>
                </a:highlight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inputid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fr" sz="1200">
                <a:solidFill>
                  <a:srgbClr val="3C7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⇒ renseigné comme argument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520675" y="1118300"/>
            <a:ext cx="3841800" cy="25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Chargement du package shiny</a:t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Définition du UI de l’application</a:t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Définition du server de l’application</a:t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Création et exécution de l’application</a:t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4"/>
          <p:cNvSpPr txBox="1"/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Assortiment d’inputs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520675" y="1100200"/>
            <a:ext cx="4761000" cy="2770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sliderInput(inputId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label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  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min = </a:t>
            </a:r>
            <a:r>
              <a:rPr lang="fr" sz="1200">
                <a:solidFill>
                  <a:srgbClr val="008080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1200">
                <a:solidFill>
                  <a:srgbClr val="008080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1200">
                <a:solidFill>
                  <a:srgbClr val="008080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7" name="Google Shape;137;p25"/>
          <p:cNvSpPr txBox="1"/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Assortiment d’inputs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0" l="0" r="0" t="16345"/>
          <a:stretch/>
        </p:blipFill>
        <p:spPr>
          <a:xfrm>
            <a:off x="5420475" y="1331200"/>
            <a:ext cx="3152775" cy="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5458300" y="1100200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Nombre d’individus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520675" y="1140950"/>
            <a:ext cx="4761000" cy="387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sliderInput(inputId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label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  min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text box input</a:t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	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textInput(inputId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"text1"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label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"Titre figure"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	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value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"Histogram"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5" name="Google Shape;145;p26"/>
          <p:cNvSpPr txBox="1"/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Assortiment d’inputs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0" l="0" r="0" t="16345"/>
          <a:stretch/>
        </p:blipFill>
        <p:spPr>
          <a:xfrm>
            <a:off x="5425000" y="1313350"/>
            <a:ext cx="3152775" cy="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5462825" y="1082350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Nombre d’individus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0" r="0" t="66718"/>
          <a:stretch/>
        </p:blipFill>
        <p:spPr>
          <a:xfrm>
            <a:off x="5462825" y="2495075"/>
            <a:ext cx="3181350" cy="5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462825" y="2195075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Titre figure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/>
        </p:nvSpPr>
        <p:spPr>
          <a:xfrm>
            <a:off x="520550" y="751025"/>
            <a:ext cx="5358900" cy="4248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sliderInput(inputId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label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  min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box texte</a:t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	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textInput(inputId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"text1"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"Titre figure"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	value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"Histogram"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liste déroulante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selectInput(inputId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"select1"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label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"Couleur"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choices = c(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"Green"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"Blue"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selected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5" name="Google Shape;155;p27"/>
          <p:cNvSpPr txBox="1"/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Assortiment d’inputs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0" t="16345"/>
          <a:stretch/>
        </p:blipFill>
        <p:spPr>
          <a:xfrm>
            <a:off x="5879575" y="1313350"/>
            <a:ext cx="3152775" cy="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5917400" y="1082350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Nombre d’individus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b="0" l="0" r="0" t="66718"/>
          <a:stretch/>
        </p:blipFill>
        <p:spPr>
          <a:xfrm>
            <a:off x="5917400" y="2495075"/>
            <a:ext cx="3181350" cy="5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5917400" y="2195075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Titre figure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5">
            <a:alphaModFix/>
          </a:blip>
          <a:srcRect b="0" l="0" r="0" t="55557"/>
          <a:stretch/>
        </p:blipFill>
        <p:spPr>
          <a:xfrm>
            <a:off x="6009375" y="3428325"/>
            <a:ext cx="2893175" cy="13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5917400" y="3147525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Couleur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6131400" y="4023775"/>
            <a:ext cx="1938000" cy="27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Green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Interface (UI) : outputs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5204775" y="2110050"/>
            <a:ext cx="365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 pour </a:t>
            </a:r>
            <a:r>
              <a:rPr b="1"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les inputs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les outputs doivent être munis d’un identifiant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unique (</a:t>
            </a:r>
            <a:r>
              <a:rPr lang="fr" sz="1200">
                <a:solidFill>
                  <a:schemeClr val="dk1"/>
                </a:solidFill>
                <a:highlight>
                  <a:srgbClr val="F3F3F3"/>
                </a:highlight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output</a:t>
            </a:r>
            <a:r>
              <a:rPr lang="fr" sz="1200">
                <a:solidFill>
                  <a:schemeClr val="dk1"/>
                </a:solidFill>
                <a:highlight>
                  <a:srgbClr val="F3F3F3"/>
                </a:highlight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id=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fr" sz="1200">
                <a:solidFill>
                  <a:srgbClr val="3C7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⇒ renseigné comme argument</a:t>
            </a: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/>
          </a:p>
        </p:txBody>
      </p:sp>
      <p:graphicFrame>
        <p:nvGraphicFramePr>
          <p:cNvPr id="169" name="Google Shape;169;p28"/>
          <p:cNvGraphicFramePr/>
          <p:nvPr/>
        </p:nvGraphicFramePr>
        <p:xfrm>
          <a:off x="1116800" y="1179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{D957BA2A-5D1C-4F90-95EC-9F51EB8E4720}</a:tableStyleId>
              </a:tblPr>
              <a:tblGrid>
                <a:gridCol w="2533650"/>
                <a:gridCol w="1028700"/>
              </a:tblGrid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Output function</a:t>
                      </a:r>
                      <a:endParaRPr b="1"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</a:t>
                      </a:r>
                      <a:endParaRPr b="1"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dataTableOutput()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table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htmlOutput()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HTML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imageOutput()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plotOutput()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plot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tableOutput()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textOutput()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uiOutput()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HTML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505759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verbatimTextOutput()</a:t>
                      </a:r>
                      <a:endParaRPr sz="1600">
                        <a:solidFill>
                          <a:srgbClr val="505759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</a:t>
                      </a:r>
                      <a:endParaRPr sz="1600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47625" marL="47625">
                    <a:lnL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C7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Interface (UI) : outputs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520675" y="1100200"/>
            <a:ext cx="4761000" cy="314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sliderInput(inputId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label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  min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emplacement pour un graphique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plotOutput(outputId = </a:t>
            </a:r>
            <a:r>
              <a:rPr lang="fr" sz="1200">
                <a:solidFill>
                  <a:srgbClr val="DD1144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"hist"</a:t>
            </a:r>
            <a:r>
              <a:rPr lang="fr" sz="12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b="0" l="0" r="0" t="16345"/>
          <a:stretch/>
        </p:blipFill>
        <p:spPr>
          <a:xfrm>
            <a:off x="5420475" y="1331200"/>
            <a:ext cx="3152775" cy="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5458300" y="1100200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Nombre d’individus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520675" y="4286225"/>
            <a:ext cx="810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plotOutput(</a:t>
            </a:r>
            <a:r>
              <a:rPr lang="fr"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outputId = "hist"</a:t>
            </a:r>
            <a:r>
              <a:rPr lang="fr"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)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alloue de l'espace pour un graphique.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Ce graphique n’a pas encore été créé, donc il n'est pas encore visible.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5530750" y="2119250"/>
            <a:ext cx="2916000" cy="192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3C78D8"/>
                </a:solidFill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outputId = "hist"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5557900" y="2098675"/>
            <a:ext cx="2861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Emplacement du futur graphique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Interface (UI) : Résumé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486850" y="1299425"/>
            <a:ext cx="8313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Construisez l'interface utilisateur à l'intérieur de la fonction </a:t>
            </a:r>
            <a:r>
              <a:rPr lang="fr" sz="1300">
                <a:highlight>
                  <a:srgbClr val="DDDDDD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fluidPage()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et enregistrez-la en tant qu'objet nommé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fonction </a:t>
            </a:r>
            <a:r>
              <a:rPr lang="fr" sz="1300">
                <a:solidFill>
                  <a:schemeClr val="dk1"/>
                </a:solidFill>
                <a:highlight>
                  <a:srgbClr val="DDDDDD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fluidPage()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adapte ses composants en temps réel pour remplir toute la largeur disponible du navigateur - interface utilisateur HTML dynamique.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Construire les entrées avec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*Input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(inputId, label, ...).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Construire les sorties avec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*Output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(outputId, ...).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Séparez les entrées et sorties multiples par des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virgules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Exécutez votre application après chaque entrée ou sortie ajoutée afin de minimiser les complications ultérieures.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721475" y="1186350"/>
            <a:ext cx="7050600" cy="27861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Application sur l’étude des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cyclones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à Madagascar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Scinder l’écran en deux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, une colonne d’inputs et une colonne d’outputs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Afficher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2 inputs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Liste déroulante avec le nom de différents cyclones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Liste de choix sur des propriétés du cyclone (vitesse de vent, pression)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Font typeface="Montserrat"/>
              <a:buChar char="●"/>
            </a:pPr>
            <a:r>
              <a:rPr lang="fr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Préparer l’emplacement pour </a:t>
            </a:r>
            <a:r>
              <a:rPr b="1" lang="fr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3 outputs</a:t>
            </a:r>
            <a:r>
              <a:rPr lang="fr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13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Font typeface="Montserrat"/>
              <a:buChar char="○"/>
            </a:pPr>
            <a:r>
              <a:rPr lang="fr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Une table comportant les propriétés du cyclone</a:t>
            </a:r>
            <a:endParaRPr sz="13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Font typeface="Montserrat"/>
              <a:buChar char="○"/>
            </a:pPr>
            <a:r>
              <a:rPr lang="fr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Un graphique sur l’évolution de ces propriétés en fonction du temps</a:t>
            </a:r>
            <a:endParaRPr sz="13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Font typeface="Montserrat"/>
              <a:buChar char="○"/>
            </a:pPr>
            <a:r>
              <a:rPr lang="fr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Une carte interactive (via leaflet) avec les trajectoires du cyclone sélectionné</a:t>
            </a:r>
            <a:endParaRPr sz="13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90950" y="161500"/>
            <a:ext cx="48864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Téléchargement des packages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90950" y="1112325"/>
            <a:ext cx="4240200" cy="122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Source Code Pro"/>
                <a:ea typeface="Source Code Pro"/>
                <a:cs typeface="Source Code Pro"/>
                <a:sym typeface="Source Code Pro"/>
              </a:rPr>
              <a:t>install.packages(“shiny”)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3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install.packages(“</a:t>
            </a:r>
            <a:r>
              <a:rPr lang="fr" sz="1300">
                <a:latin typeface="Source Code Pro"/>
                <a:ea typeface="Source Code Pro"/>
                <a:cs typeface="Source Code Pro"/>
                <a:sym typeface="Source Code Pro"/>
              </a:rPr>
              <a:t>sf</a:t>
            </a:r>
            <a:r>
              <a:rPr lang="fr" sz="13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”)</a:t>
            </a:r>
            <a:endParaRPr sz="13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install.packages(“</a:t>
            </a:r>
            <a:r>
              <a:rPr lang="fr" sz="1300">
                <a:latin typeface="Source Code Pro"/>
                <a:ea typeface="Source Code Pro"/>
                <a:cs typeface="Source Code Pro"/>
                <a:sym typeface="Source Code Pro"/>
              </a:rPr>
              <a:t>leaflet</a:t>
            </a:r>
            <a:r>
              <a:rPr lang="fr" sz="13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”)</a:t>
            </a:r>
            <a:endParaRPr sz="13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install.packages(“</a:t>
            </a:r>
            <a:r>
              <a:rPr lang="fr" sz="1300">
                <a:latin typeface="Source Code Pro"/>
                <a:ea typeface="Source Code Pro"/>
                <a:cs typeface="Source Code Pro"/>
                <a:sym typeface="Source Code Pro"/>
              </a:rPr>
              <a:t>DT</a:t>
            </a:r>
            <a:r>
              <a:rPr lang="fr" sz="13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”)</a:t>
            </a:r>
            <a:endParaRPr sz="13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install.packages(“plolty”)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90950" y="3203200"/>
            <a:ext cx="4240200" cy="595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Source Code Pro"/>
                <a:ea typeface="Source Code Pro"/>
                <a:cs typeface="Source Code Pro"/>
                <a:sym typeface="Source Code Pro"/>
              </a:rPr>
              <a:t>library(“sf”)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…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90950" y="2738925"/>
            <a:ext cx="3715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Chargement du package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390950" y="792650"/>
            <a:ext cx="473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Données externes utilisées dans l’application</a:t>
            </a:r>
            <a:endParaRPr b="1">
              <a:solidFill>
                <a:srgbClr val="6D9E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1272325" y="1280650"/>
            <a:ext cx="207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latin typeface="Montserrat"/>
                <a:ea typeface="Montserrat"/>
                <a:cs typeface="Montserrat"/>
                <a:sym typeface="Montserrat"/>
              </a:rPr>
              <a:t>name_date_cyclone.txt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160775" y="1735975"/>
            <a:ext cx="4326300" cy="190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name       start           end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 FREDDY    2023-03-02     2023-03-14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CHENESO    2023-01-17     2023-01-29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JASMINE    2022-04-24     2022-04-28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 GOMBE     2022-03-08     2022-03-14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 EMNATI    2022-02-16     2022-02-24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 DUMAKO    2022-02-13     2022-02-16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  BATSIRAI   2022-01-27     2022-02-08 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01" name="Google Shape;201;p32"/>
          <p:cNvCxnSpPr/>
          <p:nvPr/>
        </p:nvCxnSpPr>
        <p:spPr>
          <a:xfrm flipH="1">
            <a:off x="4557400" y="1432925"/>
            <a:ext cx="3300" cy="22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2"/>
          <p:cNvSpPr txBox="1"/>
          <p:nvPr/>
        </p:nvSpPr>
        <p:spPr>
          <a:xfrm>
            <a:off x="4656925" y="1280650"/>
            <a:ext cx="443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latin typeface="Montserrat"/>
                <a:ea typeface="Montserrat"/>
                <a:cs typeface="Montserrat"/>
                <a:sym typeface="Montserrat"/>
              </a:rPr>
              <a:t>IBTrACS.SI.list.v04r00.points_Mada_2015_present.shp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000" y="1791925"/>
            <a:ext cx="4264948" cy="179669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1231650" y="3907425"/>
            <a:ext cx="6680700" cy="95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Import et reclassement de la liste des cyclones en fonction de la date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name_cyclone &lt;- read.csv("./data/name_date_cyclone.txt",sep=',', header = TRUE 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name_cyclone &lt;- name_cyclone[order(as.Date(name_cyclone$start),decreasing = TRUE),]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Import de la couche .shp des trajectoires/points de mesure des différents cyclones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mada_cycl_p &lt;- st_read("./data/IBTrACS.SI.list.v04r00.points_Mada_2015_present.shp")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221975" y="910075"/>
            <a:ext cx="6830100" cy="418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Import et reclassement de la liste des cyclones en fonction de la date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name_cyclone &lt;- read.csv("./data/name_date_cyclone.txt",sep=',', header = TRUE 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name_cyclone &lt;- name_cyclone[order(as.Date(name_cyclone$start),decreasing = TRUE),]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Import de la couche .shp des trajectoires/points de mesure des différents cyclones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mada_cycl_p &lt;- st_read("./data/IBTrACS.SI.list.v04r00.points_Mada_2015_present.shp")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Liste déroulante</a:t>
            </a:r>
            <a:endParaRPr sz="10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selectInput(inputId = "picker_cyclone",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label =”Select a cyclone”,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width = "100%",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choices = c(" ", name_cyclone$name),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selected = " ",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multiple = FALSE)</a:t>
            </a: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RadioButtons</a:t>
            </a:r>
            <a:endParaRPr sz="10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radioButtons(</a:t>
            </a:r>
            <a:r>
              <a:rPr lang="fr" sz="10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inputId =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"radio_button", label = NULL,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choices = list("Wind (km/h)" = "wind_kmh", 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"Pressure (hPa)" = "USA_PRES"),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 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selected = "wind_kmh")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398" y="3804225"/>
            <a:ext cx="3738476" cy="1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500" y="2571750"/>
            <a:ext cx="2559725" cy="1209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13" name="Google Shape;213;p33"/>
          <p:cNvSpPr/>
          <p:nvPr/>
        </p:nvSpPr>
        <p:spPr>
          <a:xfrm>
            <a:off x="7101875" y="3762825"/>
            <a:ext cx="806100" cy="602100"/>
          </a:xfrm>
          <a:prstGeom prst="bentUpArrow">
            <a:avLst>
              <a:gd fmla="val 25000" name="adj1"/>
              <a:gd fmla="val 27508" name="adj2"/>
              <a:gd fmla="val 25000" name="adj3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72200" y="724425"/>
            <a:ext cx="5023500" cy="387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fluidRow(column(width = 3,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Liste déroulante</a:t>
            </a:r>
            <a:endParaRPr sz="10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selectInput(inputId = "picker_cyclone",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label =”Select a cyclone”,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width = "100%",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choices = c(" ", name_cyclone$name),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selected = " ",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multiple = FALSE),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10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RadioButtons</a:t>
            </a:r>
            <a:endParaRPr sz="10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radioButtons(</a:t>
            </a:r>
            <a:r>
              <a:rPr lang="fr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inputId = </a:t>
            </a: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"radio_button", label = NULL,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 choices = list("Wind (km/h)" = "wind_kmh", 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"Pressure (hPa)" = "USA_PRES"),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               selected = "wind_kmh")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	)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)</a:t>
            </a:r>
            <a:endParaRPr sz="10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5354175" y="1807550"/>
            <a:ext cx="367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fluidRow()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permet de diviser la fenêtre de l’application en plusieurs colonnes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De base, la fenêtre est </a:t>
            </a:r>
            <a:r>
              <a:rPr b="1" lang="fr" sz="1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divisée en 12 colonnes</a:t>
            </a:r>
            <a:endParaRPr b="1" sz="12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Ici, nous créons un espace composé de </a:t>
            </a:r>
            <a:r>
              <a:rPr b="1" lang="fr" sz="1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3 colonnes </a:t>
            </a:r>
            <a:endParaRPr b="1" sz="12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00" y="4429975"/>
            <a:ext cx="8926427" cy="62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172200" y="724425"/>
            <a:ext cx="5023500" cy="338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	fluidRow(column(width = 3,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Liste déroulante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selectInput(inputId = "picker_cyclone",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label =”Select a cyclone”,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width = "100%",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choices = c(" ", name_cyclone$name),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selected = " 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multiple = FALSE),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RadioButtons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radioButtons(</a:t>
            </a: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inputId = 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"radio_button", label = NULL,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choices = list("Wind (km/h)" = "wind_kmh", 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"Pressure (hPa)" = "USA_PRES"),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selected = "wind_kmh")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column(width = 4,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plotOutput(outputId ="plot")),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column(width = 4,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DatatableOutput(outputId = "table"))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00" y="4202825"/>
            <a:ext cx="8876602" cy="7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35"/>
          <p:cNvSpPr/>
          <p:nvPr/>
        </p:nvSpPr>
        <p:spPr>
          <a:xfrm>
            <a:off x="2501700" y="4274450"/>
            <a:ext cx="2852400" cy="59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outputid = “plot”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5465825" y="4274450"/>
            <a:ext cx="2852400" cy="59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outputid = “table”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172200" y="724425"/>
            <a:ext cx="5023500" cy="350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	fluidRow(column(width = 3,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Liste déroulante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selectInput(inputId = "picker_cyclone",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label =”Select a cyclone”,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width = "100%",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choices = c(" ", name_cyclone$name),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selected = " 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multiple = FALSE),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RadioButtons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radioButtons(</a:t>
            </a: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inputId = 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"radio_button", label = NULL,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choices = list("Wind (km/h)" = "wind_kmh", 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"Pressure (hPa)" = "USA_PRES"),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selected = "wind_kmh")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column(width = 4,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plotOutput(outputId ="plot")),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column(width = 4,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tableOutput(outputId = "table"))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leafletOutput(outputid= “map”)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2642025" y="3328175"/>
            <a:ext cx="6402300" cy="173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5299775" y="1368850"/>
            <a:ext cx="36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leafletOutput</a:t>
            </a: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permet d’ajouter une carte intéractive </a:t>
            </a:r>
            <a:r>
              <a:rPr b="1" lang="fr" sz="1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leaflet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dans une application</a:t>
            </a:r>
            <a:endParaRPr b="1" sz="12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45" y="3328061"/>
            <a:ext cx="6372514" cy="39814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/>
          <p:nvPr/>
        </p:nvSpPr>
        <p:spPr>
          <a:xfrm>
            <a:off x="4316700" y="3367719"/>
            <a:ext cx="20478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outputid = “plot”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6444650" y="3367719"/>
            <a:ext cx="20478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outputid = “table”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4316644" y="4054358"/>
            <a:ext cx="4175700" cy="9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outputid = “map”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ctrTitle"/>
          </p:nvPr>
        </p:nvSpPr>
        <p:spPr>
          <a:xfrm>
            <a:off x="578250" y="2176349"/>
            <a:ext cx="79875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Server</a:t>
            </a:r>
            <a:endParaRPr b="1" sz="4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Fonction </a:t>
            </a:r>
            <a:r>
              <a:rPr b="1" lang="fr" sz="2200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endParaRPr b="1" sz="22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452775" y="2137050"/>
            <a:ext cx="74958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Char char="●"/>
            </a:pPr>
            <a:r>
              <a:rPr lang="fr" sz="1300">
                <a:highlight>
                  <a:srgbClr val="F3F3F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construit un objet de type liste nommé </a:t>
            </a:r>
            <a:r>
              <a:rPr i="1" lang="fr" sz="1300">
                <a:latin typeface="Montserrat"/>
                <a:ea typeface="Montserrat"/>
                <a:cs typeface="Montserrat"/>
                <a:sym typeface="Montserrat"/>
              </a:rPr>
              <a:t>output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qui contient tout le code nécessaire pour </a:t>
            </a:r>
            <a:r>
              <a:rPr b="1" lang="fr" sz="1300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mettre à jour les objets R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dans votre application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Chaque objet R doit avoir sa propre entrée dans la liste.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Vous pouvez créer une entrée en définissant un nouvel élément </a:t>
            </a:r>
            <a:r>
              <a:rPr lang="fr" sz="1300">
                <a:solidFill>
                  <a:schemeClr val="dk1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</a:t>
            </a:r>
            <a:r>
              <a:rPr lang="fr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dans la fonction </a:t>
            </a:r>
            <a:r>
              <a:rPr lang="fr" sz="1300">
                <a:solidFill>
                  <a:schemeClr val="dk1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server()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Le nom de l'élément doit correspondre au nom de l'élément réactif que vous avez créé dans l'interface utilisateur.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C'est ici qu'entre en jeu les </a:t>
            </a:r>
            <a:r>
              <a:rPr lang="fr" sz="1300">
                <a:solidFill>
                  <a:schemeClr val="dk1"/>
                </a:solidFill>
                <a:highlight>
                  <a:srgbClr val="F3F3F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inputIds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fr" sz="1300">
                <a:solidFill>
                  <a:schemeClr val="dk1"/>
                </a:solidFill>
                <a:highlight>
                  <a:srgbClr val="F3F3F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outputIds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vous définissez dans les inputs et les outputs.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498050" y="1100275"/>
            <a:ext cx="6753300" cy="69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Étapes</a:t>
            </a: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pour créer la fonction </a:t>
            </a:r>
            <a:r>
              <a:rPr b="1" lang="fr" sz="2200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endParaRPr b="1" sz="22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498050" y="1498725"/>
            <a:ext cx="6753300" cy="55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output$hist &lt;-</a:t>
            </a: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code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/>
          </a:p>
        </p:txBody>
      </p:sp>
      <p:sp>
        <p:nvSpPr>
          <p:cNvPr id="261" name="Google Shape;261;p39"/>
          <p:cNvSpPr txBox="1"/>
          <p:nvPr/>
        </p:nvSpPr>
        <p:spPr>
          <a:xfrm>
            <a:off x="344950" y="1159100"/>
            <a:ext cx="83823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Initialiser notre sortie via le format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output$&lt;outpuid&gt;</a:t>
            </a:r>
            <a:endParaRPr sz="1300">
              <a:solidFill>
                <a:srgbClr val="3C78D8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Construction de l’objet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output$&lt;outpuid&gt;</a:t>
            </a:r>
            <a:r>
              <a:rPr lang="fr" sz="1300">
                <a:solidFill>
                  <a:srgbClr val="3C7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avec la famille de fonction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render*()</a:t>
            </a:r>
            <a:endParaRPr sz="1300">
              <a:solidFill>
                <a:srgbClr val="3C78D8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Accédez à vos valeurs d'entrée avec </a:t>
            </a:r>
            <a:r>
              <a:rPr lang="fr" sz="1300">
                <a:solidFill>
                  <a:srgbClr val="3C78D8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input$&lt;inputId&gt;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où </a:t>
            </a:r>
            <a:r>
              <a:rPr lang="fr" sz="1300">
                <a:solidFill>
                  <a:srgbClr val="3C78D8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&lt;inputId&gt;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 le nom que vous avez fourni dans la fonction </a:t>
            </a:r>
            <a:r>
              <a:rPr lang="fr" sz="1300">
                <a:solidFill>
                  <a:schemeClr val="dk1"/>
                </a:solidFill>
                <a:highlight>
                  <a:srgbClr val="EFEFE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Input()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498050" y="2458550"/>
            <a:ext cx="6753300" cy="923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output$hist &lt;- </a:t>
            </a: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renderPlot({</a:t>
            </a:r>
            <a:endParaRPr sz="8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# code pour créer</a:t>
            </a:r>
            <a:endParaRPr sz="8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# un histogramme</a:t>
            </a:r>
            <a:endParaRPr sz="8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}) </a:t>
            </a:r>
            <a:endParaRPr sz="800">
              <a:solidFill>
                <a:srgbClr val="999988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Étapes pour créer la fonction </a:t>
            </a:r>
            <a:r>
              <a:rPr b="1" lang="fr" sz="2200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endParaRPr b="1" sz="22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520675" y="896450"/>
            <a:ext cx="5182200" cy="387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sliderInput(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min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12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box texte</a:t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	textInput(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"text1"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"Titre figure"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	value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"Histogram"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liste déroulante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selectInput(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"select1"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"Couleur"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choices = c(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"Green"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"Blue"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selected = </a:t>
            </a:r>
            <a:r>
              <a:rPr lang="fr" sz="12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12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16345"/>
          <a:stretch/>
        </p:blipFill>
        <p:spPr>
          <a:xfrm>
            <a:off x="5769100" y="1313350"/>
            <a:ext cx="3152775" cy="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5806925" y="1082350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Nombre d’individus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 rotWithShape="1">
          <a:blip r:embed="rId4">
            <a:alphaModFix/>
          </a:blip>
          <a:srcRect b="0" l="0" r="0" t="66718"/>
          <a:stretch/>
        </p:blipFill>
        <p:spPr>
          <a:xfrm>
            <a:off x="5806925" y="2495075"/>
            <a:ext cx="3181350" cy="5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5806925" y="2195075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Titre figure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5">
            <a:alphaModFix/>
          </a:blip>
          <a:srcRect b="0" l="0" r="0" t="55557"/>
          <a:stretch/>
        </p:blipFill>
        <p:spPr>
          <a:xfrm>
            <a:off x="5898900" y="3428325"/>
            <a:ext cx="2893175" cy="13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5806925" y="3147525"/>
            <a:ext cx="193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Couleur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6020925" y="4031400"/>
            <a:ext cx="1938000" cy="2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Green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Étapes pour créer la fonction </a:t>
            </a:r>
            <a:r>
              <a:rPr b="1" lang="fr" sz="2200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endParaRPr b="1" sz="22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357675" y="887400"/>
            <a:ext cx="5277300" cy="3786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i="1" lang="fr" sz="9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 slider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sliderInput(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"slider1"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"Nombre d’individus"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	min = </a:t>
            </a:r>
            <a:r>
              <a:rPr lang="fr" sz="9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max = </a:t>
            </a:r>
            <a:r>
              <a:rPr lang="fr" sz="9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value = </a:t>
            </a:r>
            <a:r>
              <a:rPr lang="fr" sz="900">
                <a:solidFill>
                  <a:srgbClr val="00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box texte</a:t>
            </a:r>
            <a:endParaRPr i="1" sz="9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	textInput(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"text1"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"Titre figure"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	value =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"Histogram"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i="1" lang="fr" sz="9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ajout d’une liste déroulante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selectInput(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"select1"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"Couleur"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choices = c(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"Green"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"Blue"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selected = </a:t>
            </a:r>
            <a:r>
              <a:rPr lang="fr" sz="900">
                <a:solidFill>
                  <a:srgbClr val="DD11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"Red"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plotOutput(“plot”)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b="1"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b="1"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output$plot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&lt;- renderPlot({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		plot(x = runif(</a:t>
            </a:r>
            <a:r>
              <a:rPr b="1"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input$sliderInput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), 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y = runif(</a:t>
            </a:r>
            <a:r>
              <a:rPr b="1"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input$sliderInput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main = </a:t>
            </a:r>
            <a:r>
              <a:rPr b="1"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input$text1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col = </a:t>
            </a:r>
            <a:r>
              <a:rPr b="1"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input$select1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</a:t>
            </a: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type =”h”, lwd = 10)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sz="900">
              <a:solidFill>
                <a:srgbClr val="333333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9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>
            <a:off x="5680250" y="2503650"/>
            <a:ext cx="329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runif(n)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: fonction qui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génère</a:t>
            </a:r>
            <a:r>
              <a:rPr lang="fr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n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nombres aléatoires compris en 0 et 1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25121" r="24966" t="0"/>
          <a:stretch/>
        </p:blipFill>
        <p:spPr>
          <a:xfrm>
            <a:off x="7557675" y="1585775"/>
            <a:ext cx="905701" cy="10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667525" y="1309000"/>
            <a:ext cx="71898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Package R</a:t>
            </a: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open source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Permet de créer des </a:t>
            </a:r>
            <a:r>
              <a:rPr lang="fr" sz="16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applications Web interactives</a:t>
            </a:r>
            <a:endParaRPr sz="16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Utilisable par plusieurs personnes simultanément</a:t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Requiert seulement un navigateur web pour l’utilisation</a:t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Shiny interprète du langage R pour </a:t>
            </a:r>
            <a:r>
              <a:rPr b="1" lang="fr" sz="16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générer</a:t>
            </a: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du HTML, CSS et Javascript ⇒ </a:t>
            </a:r>
            <a:r>
              <a:rPr i="1"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possibilité d’intégrer des actions Javascript et CSS</a:t>
            </a:r>
            <a:endParaRPr i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Grand nombre d’exemples d’applications Shiny : </a:t>
            </a:r>
            <a:r>
              <a:rPr i="1" lang="fr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https://shiny.posit.co/r/gallery/</a:t>
            </a:r>
            <a:r>
              <a:rPr i="1"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1326" y="628502"/>
            <a:ext cx="972050" cy="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ctrTitle"/>
          </p:nvPr>
        </p:nvSpPr>
        <p:spPr>
          <a:xfrm>
            <a:off x="390950" y="161500"/>
            <a:ext cx="15594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 Shiny ?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Étapes pour créer la fonction </a:t>
            </a:r>
            <a:r>
              <a:rPr b="1" lang="fr" sz="2200">
                <a:solidFill>
                  <a:srgbClr val="3C78D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server()</a:t>
            </a:r>
            <a:endParaRPr b="1" sz="2200">
              <a:solidFill>
                <a:srgbClr val="3C78D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390950" y="792650"/>
            <a:ext cx="473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Résultat</a:t>
            </a:r>
            <a:endParaRPr b="1">
              <a:solidFill>
                <a:srgbClr val="6D9E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75" y="1366125"/>
            <a:ext cx="4410524" cy="316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699" y="1367463"/>
            <a:ext cx="4267201" cy="3161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server() </a:t>
            </a: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Résumé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869300" y="1311525"/>
            <a:ext cx="7627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fonction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serveur()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se charge de construire et de reconstruire les objets R qui seront finalement affichés à l'utilisateur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Enregistrez la sortie que vous construisez dans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output$&lt;outputId&gt;</a:t>
            </a:r>
            <a:endParaRPr sz="1300">
              <a:solidFill>
                <a:srgbClr val="3C78D8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Construisez la sortie avec une fonction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render*()</a:t>
            </a:r>
            <a:endParaRPr sz="1300">
              <a:solidFill>
                <a:srgbClr val="3C78D8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Accédez aux entrées avec </a:t>
            </a:r>
            <a:r>
              <a:rPr lang="fr" sz="1300">
                <a:solidFill>
                  <a:srgbClr val="3C78D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input$&lt;inputId&gt;</a:t>
            </a:r>
            <a:endParaRPr sz="1300">
              <a:solidFill>
                <a:srgbClr val="3C78D8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Plusieurs sorties peuvent être placées dans la fonction serveur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réactivité se produit automatiquement lorsque vous utilisez des entrées pour construire des sorties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721475" y="1186350"/>
            <a:ext cx="7050600" cy="27861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Application sur l’étude des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cyclones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à Madagascar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Montserrat"/>
              <a:buChar char="●"/>
            </a:pPr>
            <a:r>
              <a:rPr b="1"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Scinder l’écran en deux</a:t>
            </a:r>
            <a:r>
              <a:rPr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, une colonne d’inputs et une colonne d’outputs</a:t>
            </a:r>
            <a:endParaRPr sz="13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Montserrat"/>
              <a:buChar char="●"/>
            </a:pPr>
            <a:r>
              <a:rPr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Afficher </a:t>
            </a:r>
            <a:r>
              <a:rPr b="1"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 inputs</a:t>
            </a:r>
            <a:r>
              <a:rPr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13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Montserrat"/>
              <a:buChar char="○"/>
            </a:pPr>
            <a:r>
              <a:rPr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Liste déroulante avec le nom de différents cyclones</a:t>
            </a:r>
            <a:endParaRPr sz="13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Montserrat"/>
              <a:buChar char="○"/>
            </a:pPr>
            <a:r>
              <a:rPr lang="fr" sz="13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Liste de choix sur des propriétés du cyclone (vitesse de vent, pression)</a:t>
            </a:r>
            <a:endParaRPr sz="13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Montserrat"/>
              <a:buChar char="●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Remplir les emplacements des 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3 outputs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Une table comportant les propriétés du cyclone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Un graphique sur l’évolution de ces propriétés en fonction du temps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Une carte interactive (via leaflet) avec les trajectoires du cyclone sélectionné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ctrTitle"/>
          </p:nvPr>
        </p:nvSpPr>
        <p:spPr>
          <a:xfrm>
            <a:off x="390950" y="161500"/>
            <a:ext cx="74490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UI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172200" y="724425"/>
            <a:ext cx="5023500" cy="3509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	fluidRow(column(width = 3,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Liste déroulante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selectInput(inputId = "picker_cyclone",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label =”Select a cyclone”,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width = "100%",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choices = c(" ", name_cyclone$name),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selected = " ",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multiple = FALSE),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fr" sz="8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RadioButtons</a:t>
            </a:r>
            <a:endParaRPr sz="8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radioButtons(</a:t>
            </a:r>
            <a:r>
              <a:rPr lang="fr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inputId = 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"radio_button", label = NULL,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choices = list("Wind (km/h)" = "wind_kmh", 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"Pressure (hPa)" = "USA_PRES"),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selected = "wind_kmh")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column(width = 4,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plotlyOutput(outputId ="plot")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column(width = 4,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             tableOutput(outputId = "table"))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leafletOutput(outputid = “map”)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9" name="Google Shape;309;p45"/>
          <p:cNvSpPr/>
          <p:nvPr/>
        </p:nvSpPr>
        <p:spPr>
          <a:xfrm>
            <a:off x="2642025" y="3328175"/>
            <a:ext cx="6402300" cy="173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45" y="3328061"/>
            <a:ext cx="6372514" cy="398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/>
          <p:nvPr/>
        </p:nvSpPr>
        <p:spPr>
          <a:xfrm>
            <a:off x="4316700" y="3367719"/>
            <a:ext cx="20478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outputid = “plot”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45"/>
          <p:cNvSpPr/>
          <p:nvPr/>
        </p:nvSpPr>
        <p:spPr>
          <a:xfrm>
            <a:off x="6444650" y="3367719"/>
            <a:ext cx="20478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outputid = “table”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5"/>
          <p:cNvSpPr/>
          <p:nvPr/>
        </p:nvSpPr>
        <p:spPr>
          <a:xfrm>
            <a:off x="4316644" y="4054358"/>
            <a:ext cx="4175700" cy="9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Montserrat"/>
                <a:ea typeface="Montserrat"/>
                <a:cs typeface="Montserrat"/>
                <a:sym typeface="Montserrat"/>
              </a:rPr>
              <a:t>outputid = “map”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5"/>
          <p:cNvSpPr txBox="1"/>
          <p:nvPr/>
        </p:nvSpPr>
        <p:spPr>
          <a:xfrm>
            <a:off x="5462925" y="1838075"/>
            <a:ext cx="329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Font typeface="Montserrat"/>
              <a:buChar char="●"/>
            </a:pP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plotlyOutput</a:t>
            </a:r>
            <a:r>
              <a:rPr lang="fr" sz="1200"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(n)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: fonction qui permet d’introduire un graphique intéractive et non statique comme peut l’être </a:t>
            </a:r>
            <a:r>
              <a:rPr lang="fr" sz="1200"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plotOutput</a:t>
            </a:r>
            <a:r>
              <a:rPr lang="fr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0" name="Google Shape;320;p46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Un graphique sur l’évolution de ces propriétés en fonction du temps</a:t>
            </a:r>
            <a:endParaRPr b="1" sz="13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163800" y="1182025"/>
            <a:ext cx="43257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output$plot &lt;- renderPlotly({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  })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2" name="Google Shape;322;p46"/>
          <p:cNvSpPr txBox="1"/>
          <p:nvPr/>
        </p:nvSpPr>
        <p:spPr>
          <a:xfrm>
            <a:off x="163800" y="2064463"/>
            <a:ext cx="5099700" cy="1046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output$plot &lt;- renderPlotly({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select &lt;- mada_cycl_p[mada_cycl_p$NAME == input$picker_cyclone,]</a:t>
            </a:r>
            <a:endParaRPr sz="8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df &lt;- data.frame(select)</a:t>
            </a:r>
            <a:endParaRPr sz="8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df$time &lt;- as.POSIXct(df$ISO_TIME)</a:t>
            </a:r>
            <a:endParaRPr sz="8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	  })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4572000" y="1262088"/>
            <a:ext cx="436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Initialisation de notre borne </a:t>
            </a:r>
            <a:r>
              <a:rPr lang="fr" sz="1000">
                <a:solidFill>
                  <a:schemeClr val="dk1"/>
                </a:solidFill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output$&lt;outputid&gt; </a:t>
            </a: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à l’aide de</a:t>
            </a:r>
            <a:r>
              <a:rPr lang="fr" sz="10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fr" sz="1000">
                <a:solidFill>
                  <a:schemeClr val="dk1"/>
                </a:solidFill>
                <a:highlight>
                  <a:srgbClr val="EFEFEF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renderPlotly()</a:t>
            </a:r>
            <a:r>
              <a:rPr lang="fr" sz="10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⇒ adapté aux graphiques </a:t>
            </a:r>
            <a:r>
              <a:rPr b="1" lang="fr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plotly</a:t>
            </a:r>
            <a:endParaRPr b="1" sz="10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5263500" y="2187613"/>
            <a:ext cx="394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49" lvl="0" marL="224999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000"/>
              <a:buFont typeface="Montserrat"/>
              <a:buChar char="●"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Sélection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des </a:t>
            </a:r>
            <a:r>
              <a:rPr b="1" lang="fr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points de mesure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pour le </a:t>
            </a:r>
            <a:r>
              <a:rPr b="1" lang="fr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cyclone </a:t>
            </a:r>
            <a:r>
              <a:rPr b="1" lang="fr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sélectionné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à travers le menu déroulant (ex : Freddy…)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158749" lvl="0" marL="224999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000"/>
              <a:buFont typeface="Montserrat"/>
              <a:buChar char="●"/>
            </a:pPr>
            <a:r>
              <a:rPr b="1" lang="fr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Transformation en tableau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des différentes mesures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158749" lvl="0" marL="224999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000"/>
              <a:buFont typeface="Montserrat"/>
              <a:buChar char="●"/>
            </a:pPr>
            <a:r>
              <a:rPr b="1" lang="fr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Création d’un nouveau champs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en format temps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163800" y="3285600"/>
            <a:ext cx="5099700" cy="180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output$plot &lt;- renderPlotly({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&lt;- mada_cycl_p[mada_cycl_p$NAME == input$picker_cyclone,]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df &lt;- data.frame(select)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df$time &lt;- as.POSIXct(df$ISO_TIME)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if (input$radio_button== "wind_kmh"){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yl &lt;- "Wind Speed (km/h)"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color_plot &lt;- "red"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}else{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yl &lt;- "Pressure (hPa)"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color_plot &lt;- "blue"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}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6" name="Google Shape;326;p46"/>
          <p:cNvSpPr txBox="1"/>
          <p:nvPr/>
        </p:nvSpPr>
        <p:spPr>
          <a:xfrm>
            <a:off x="5343450" y="4057263"/>
            <a:ext cx="394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Condition en fonction de la valeur d’ </a:t>
            </a:r>
            <a:r>
              <a:rPr lang="fr" sz="1000">
                <a:highlight>
                  <a:srgbClr val="DDDDDD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input$radiobutton</a:t>
            </a:r>
            <a:endParaRPr sz="1000">
              <a:highlight>
                <a:srgbClr val="DDDDDD"/>
              </a:highlight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158749" lvl="0" marL="224999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000"/>
              <a:buFont typeface="Montserrat"/>
              <a:buChar char="●"/>
            </a:pPr>
            <a:r>
              <a:rPr b="1" lang="fr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Titre axe ordonnées </a:t>
            </a: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yl</a:t>
            </a: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8749" lvl="0" marL="224999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000"/>
              <a:buFont typeface="Montserrat"/>
              <a:buChar char="●"/>
            </a:pPr>
            <a:r>
              <a:rPr b="1" lang="fr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Couleur du tracé </a:t>
            </a:r>
            <a:r>
              <a:rPr i="1"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(color_plot)</a:t>
            </a:r>
            <a:endParaRPr i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Un graphique sur l’évolution de ces propriétés en fonction du temps</a:t>
            </a:r>
            <a:endParaRPr b="1" sz="13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181875" y="1370400"/>
            <a:ext cx="5317200" cy="320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output$plot &lt;- renderPlotly({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&lt;- mada_cycl_p[mada_cycl_p$NAME == input$picker_cyclone,]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df &lt;- data.frame(select)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df$time &lt;- as.POSIXct(df$ISO_TIME)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if (input$radio_button== "wind_kmh"){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		yl &lt;- "Wind Speed (km/h)"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		color_plot &lt;- "red"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}else{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		yl &lt;- "Pressure (hPa)"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		color_plot &lt;- "blue"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}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plot_ly()%&gt;% add_trace(data = </a:t>
            </a:r>
            <a:r>
              <a:rPr b="1"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df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x = </a:t>
            </a:r>
            <a:r>
              <a:rPr b="1"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df$time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y = </a:t>
            </a:r>
            <a:r>
              <a:rPr b="1"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df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[,</a:t>
            </a:r>
            <a:r>
              <a:rPr b="1"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input$radio_button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line = list(color = </a:t>
            </a:r>
            <a:r>
              <a:rPr b="1"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colorplot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marker = list(color = </a:t>
            </a:r>
            <a:r>
              <a:rPr b="1"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colorplot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type = 'scatter', mode = 'lines+markers')%&gt;%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</a:t>
            </a: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layout(title = " " 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	</a:t>
            </a: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xaxis = list(title = list(text="&lt;b&gt;Time&lt;/b&gt;",font=list(size=20))),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	</a:t>
            </a: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yaxis = list(title=list(text=paste0("&lt;b&gt;",</a:t>
            </a:r>
            <a:r>
              <a:rPr b="1"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yl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,"&lt;/b&gt;"),    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font=list(size=20))),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	</a:t>
            </a:r>
            <a:r>
              <a:rPr lang="fr"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fr" sz="700">
                <a:solidFill>
                  <a:schemeClr val="dk1"/>
                </a:solidFill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showlegend = FALSE)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4" name="Google Shape;334;p47"/>
          <p:cNvSpPr txBox="1"/>
          <p:nvPr/>
        </p:nvSpPr>
        <p:spPr>
          <a:xfrm>
            <a:off x="5746400" y="2748000"/>
            <a:ext cx="286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Ajout du graphique 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interactif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fr" sz="10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plolty</a:t>
            </a:r>
            <a:endParaRPr b="1" i="1" sz="1000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0" name="Google Shape;340;p48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Un graphique sur l’évolution de ces propriétés en fonction du temps : Résultats</a:t>
            </a:r>
            <a:endParaRPr b="1" sz="13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450" y="3042600"/>
            <a:ext cx="5277638" cy="19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275" y="1053450"/>
            <a:ext cx="5426711" cy="198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48"/>
          <p:cNvCxnSpPr/>
          <p:nvPr/>
        </p:nvCxnSpPr>
        <p:spPr>
          <a:xfrm flipH="1" rot="10800000">
            <a:off x="1438800" y="2974600"/>
            <a:ext cx="6221100" cy="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9" name="Google Shape;349;p49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Ajout d’une table comportant les propriétés du cyclone</a:t>
            </a:r>
            <a:endParaRPr b="1" sz="13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86800" y="1076100"/>
            <a:ext cx="4819200" cy="244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output$plot &lt;- renderPlotly({&gt;&gt;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&gt;&gt;})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output$table &lt;- renderDataTable({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		select &lt;- mada_cycl_p[mada_cycl_p$NAME == input$picker_cyclone,]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		df &lt;- data.frame(select)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		df$time &lt;- as.POSIXct(df$ISO_TIME)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datatable(</a:t>
            </a: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df[,c('ISO_TIME','USA_PRES',"wind_kmh")]</a:t>
            </a: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	colnames = c('Time' = 1, 'Pressure (hPa)' = 2,"Wind (km/h)"=3),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	rownames=FALSE,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	extensions = "Buttons",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	options = list(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	dom = 'Bfrtip',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	buttons = c('copy', 'csv', 'excel', 'pdf', 'print')))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	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1" name="Google Shape;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450" y="3128000"/>
            <a:ext cx="6515550" cy="1990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49"/>
          <p:cNvSpPr txBox="1"/>
          <p:nvPr/>
        </p:nvSpPr>
        <p:spPr>
          <a:xfrm>
            <a:off x="5000975" y="1598575"/>
            <a:ext cx="43239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C78D8"/>
                </a:solidFill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renderDataTable()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est un fonction du package </a:t>
            </a:r>
            <a:r>
              <a:rPr lang="fr" sz="1200">
                <a:solidFill>
                  <a:srgbClr val="3C78D8"/>
                </a:solidFill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DT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permettant 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un affichage simplifié des tableaux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de donner l’option à l’utilisateur d’exporter le tableau de données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Ajout d’une table comportant les propriétés du cyclone</a:t>
            </a:r>
            <a:endParaRPr b="1" sz="13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50"/>
          <p:cNvSpPr txBox="1"/>
          <p:nvPr/>
        </p:nvSpPr>
        <p:spPr>
          <a:xfrm>
            <a:off x="113975" y="1080625"/>
            <a:ext cx="8667600" cy="3524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server &lt;- function(input, output)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output$plot &lt;- renderPlotly({&gt;&gt;</a:t>
            </a:r>
            <a:endParaRPr sz="700">
              <a:solidFill>
                <a:schemeClr val="dk1"/>
              </a:solidFill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&gt;&gt;})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output$table &lt;- renderDataTable({&gt;&gt;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&gt;&gt;})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output$map &lt;- renderLeaflet({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select &lt;- mada_cycl_p[mada_cycl_p$NAME == input$picker_cyclone,]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leaflet(options = leafletOptions(wheelPxPerZoomLevel=150, zoomSnap= 0.05) )%&gt;%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addMarkers(data=select, group = "Trajectoire cyclone",layerId = paste(substr(select$ISO_TIME,1,10),substr(select$ISO_TIME, 12,19)),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		   popup= select$ISO_TIME,popupOptions = popupOptions(style = list("font-weight" = "normal",padding = "3px 50px"),direction = "auto", 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maxWidth = 500))%&gt;%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addProviderTiles(providers$Esri.WorldImagery,group = "Satellite")%&gt;%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</a:t>
            </a: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         </a:t>
            </a: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addProviderTiles(providers$OpenStreetMap.Mapnik,group = "OSM")%&gt;%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addLayersControl(baseGroups = c("Satellite","OSM"),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      		overlayGroups = c("Trajectoire cyclone"),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      		options = layersControlOptions(collapsed = TRUE))%&gt;%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		addMeasure(position = "bottomleft",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		  primaryLengthUnit = "meters",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		  primaryAreaUnit = "sqmeters")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highlight>
                  <a:srgbClr val="FFFF8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})</a:t>
            </a:r>
            <a:endParaRPr sz="700">
              <a:highlight>
                <a:srgbClr val="FFFF88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0" name="Google Shape;360;p50"/>
          <p:cNvSpPr txBox="1"/>
          <p:nvPr/>
        </p:nvSpPr>
        <p:spPr>
          <a:xfrm>
            <a:off x="4548275" y="4528350"/>
            <a:ext cx="4233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C78D8"/>
                </a:solidFill>
                <a:highlight>
                  <a:srgbClr val="F3F3F3"/>
                </a:highlight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renderleaflet()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permet d’importer et d’afficher une carte </a:t>
            </a:r>
            <a:r>
              <a:rPr i="1" lang="fr" sz="1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leaflet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dans l’interface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Construction du server() de notre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51"/>
          <p:cNvSpPr txBox="1"/>
          <p:nvPr/>
        </p:nvSpPr>
        <p:spPr>
          <a:xfrm>
            <a:off x="457275" y="733475"/>
            <a:ext cx="740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</a:rPr>
              <a:t>Ajout d’une table comportant les propriétés du cyclone : Résultat</a:t>
            </a:r>
            <a:endParaRPr b="1" sz="13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75" y="1118375"/>
            <a:ext cx="8206651" cy="3972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68325" y="34725"/>
            <a:ext cx="15594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 Shiny ?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550" y="741850"/>
            <a:ext cx="5263349" cy="2096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550" y="2891725"/>
            <a:ext cx="5263349" cy="209068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ctrTitle"/>
          </p:nvPr>
        </p:nvSpPr>
        <p:spPr>
          <a:xfrm>
            <a:off x="578250" y="2176349"/>
            <a:ext cx="79875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Partager son application RShiny</a:t>
            </a:r>
            <a:endParaRPr b="1" sz="4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>
            <p:ph type="ctrTitle"/>
          </p:nvPr>
        </p:nvSpPr>
        <p:spPr>
          <a:xfrm>
            <a:off x="390950" y="161500"/>
            <a:ext cx="78882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Plusieurs possibilités de partage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8" name="Google Shape;378;p53"/>
          <p:cNvSpPr txBox="1"/>
          <p:nvPr/>
        </p:nvSpPr>
        <p:spPr>
          <a:xfrm>
            <a:off x="458875" y="952300"/>
            <a:ext cx="441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fr" sz="17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ShinyApps.io </a:t>
            </a:r>
            <a:endParaRPr sz="17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9" name="Google Shape;379;p53"/>
          <p:cNvSpPr txBox="1"/>
          <p:nvPr/>
        </p:nvSpPr>
        <p:spPr>
          <a:xfrm>
            <a:off x="390950" y="13711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Créez un compte gratuit sur </a:t>
            </a:r>
            <a:r>
              <a:rPr lang="fr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https://www.shinyapps.io/</a:t>
            </a: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Créez votre application Shiny.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Publiez votre application.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50" y="2571750"/>
            <a:ext cx="25527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3"/>
          <p:cNvSpPr txBox="1"/>
          <p:nvPr/>
        </p:nvSpPr>
        <p:spPr>
          <a:xfrm>
            <a:off x="390950" y="4129300"/>
            <a:ext cx="370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 u="sng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Gratuit :</a:t>
            </a:r>
            <a:endParaRPr b="1" sz="1200" u="sng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5 applications actives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25 heures d'utilisation active par mois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2" name="Google Shape;382;p53"/>
          <p:cNvCxnSpPr/>
          <p:nvPr/>
        </p:nvCxnSpPr>
        <p:spPr>
          <a:xfrm>
            <a:off x="4140725" y="1123150"/>
            <a:ext cx="27000" cy="39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3" name="Google Shape;38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7338" y="1345025"/>
            <a:ext cx="2401200" cy="12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9188" y="2779525"/>
            <a:ext cx="26574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3"/>
          <p:cNvSpPr txBox="1"/>
          <p:nvPr/>
        </p:nvSpPr>
        <p:spPr>
          <a:xfrm>
            <a:off x="4549638" y="4373800"/>
            <a:ext cx="4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7"/>
              </a:rPr>
              <a:t>https://shiny.posit.co/r/getstarted/shiny-basics/lesson7/</a:t>
            </a:r>
            <a:r>
              <a:rPr lang="fr" sz="12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ctrTitle"/>
          </p:nvPr>
        </p:nvSpPr>
        <p:spPr>
          <a:xfrm>
            <a:off x="578250" y="2176349"/>
            <a:ext cx="79875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Exemple d’application avancée</a:t>
            </a:r>
            <a:endParaRPr b="1" sz="4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/>
        </p:nvSpPr>
        <p:spPr>
          <a:xfrm>
            <a:off x="0" y="0"/>
            <a:ext cx="546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https://shiny.posit.co/r/gallery/life-sciences/covid19-tracker/</a:t>
            </a:r>
            <a:r>
              <a:rPr lang="fr" sz="12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96" name="Google Shape;3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2075"/>
            <a:ext cx="9143998" cy="443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ctrTitle"/>
          </p:nvPr>
        </p:nvSpPr>
        <p:spPr>
          <a:xfrm>
            <a:off x="390950" y="161500"/>
            <a:ext cx="45783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Fonctionnement de R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013" y="1090900"/>
            <a:ext cx="5627976" cy="19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90950" y="161500"/>
            <a:ext cx="44064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Fonctionnement de R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013" y="1090900"/>
            <a:ext cx="5627976" cy="19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525" y="3228975"/>
            <a:ext cx="5664823" cy="17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802" y="1354100"/>
            <a:ext cx="5480574" cy="30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ctrTitle"/>
          </p:nvPr>
        </p:nvSpPr>
        <p:spPr>
          <a:xfrm>
            <a:off x="390950" y="161500"/>
            <a:ext cx="44064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Fonctionnement de R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390950" y="161500"/>
            <a:ext cx="44064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 où commencer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486400" y="907375"/>
            <a:ext cx="71898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Ouvrir </a:t>
            </a:r>
            <a:r>
              <a:rPr lang="fr" sz="1600">
                <a:solidFill>
                  <a:srgbClr val="3C7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RStudio</a:t>
            </a:r>
            <a:endParaRPr sz="1600">
              <a:solidFill>
                <a:srgbClr val="3C7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Installer le package </a:t>
            </a:r>
            <a:r>
              <a:rPr lang="fr" sz="1600">
                <a:solidFill>
                  <a:srgbClr val="3C7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shiny</a:t>
            </a:r>
            <a:r>
              <a:rPr lang="f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install.packages("shiny")</a:t>
            </a:r>
            <a:endParaRPr sz="16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Allez vers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File</a:t>
            </a:r>
            <a:r>
              <a:rPr lang="fr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fr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New File</a:t>
            </a:r>
            <a:r>
              <a:rPr lang="fr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fr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600">
                <a:solidFill>
                  <a:srgbClr val="50575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Shiny Web App</a:t>
            </a:r>
            <a:endParaRPr sz="1600">
              <a:solidFill>
                <a:srgbClr val="505759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05759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Entrez un </a:t>
            </a:r>
            <a:r>
              <a:rPr lang="fr" sz="1600">
                <a:solidFill>
                  <a:srgbClr val="3C78D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nom d’application</a:t>
            </a:r>
            <a:endParaRPr sz="1600">
              <a:solidFill>
                <a:srgbClr val="3C78D8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Gardez l’option </a:t>
            </a:r>
            <a:r>
              <a:rPr lang="fr" sz="1600">
                <a:solidFill>
                  <a:srgbClr val="3C78D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single file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app.R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sélectionnée</a:t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-"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Entrez le </a:t>
            </a:r>
            <a:r>
              <a:rPr lang="fr" sz="1600">
                <a:solidFill>
                  <a:srgbClr val="3C78D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chemin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où l’application sera                              sauvegardée</a:t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fichier </a:t>
            </a:r>
            <a:r>
              <a:rPr i="1"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app.R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devrait s'ouvrir puis cliquez sur </a:t>
            </a:r>
            <a:r>
              <a:rPr i="1" lang="fr" sz="1600">
                <a:solidFill>
                  <a:srgbClr val="3C78D8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Run App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pour voir le résultat (</a:t>
            </a:r>
            <a:r>
              <a:rPr lang="fr" sz="1600" u="sng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code exemple</a:t>
            </a:r>
            <a:r>
              <a:rPr lang="fr" sz="16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i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1144" r="1065" t="0"/>
          <a:stretch/>
        </p:blipFill>
        <p:spPr>
          <a:xfrm>
            <a:off x="5811475" y="1907225"/>
            <a:ext cx="3101500" cy="145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ctrTitle"/>
          </p:nvPr>
        </p:nvSpPr>
        <p:spPr>
          <a:xfrm>
            <a:off x="390950" y="161500"/>
            <a:ext cx="5488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Squelette</a:t>
            </a:r>
            <a:r>
              <a:rPr lang="fr" sz="2200">
                <a:solidFill>
                  <a:srgbClr val="3C78D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d’une application Shiny</a:t>
            </a:r>
            <a:endParaRPr sz="2200">
              <a:solidFill>
                <a:srgbClr val="3C78D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520675" y="1344700"/>
            <a:ext cx="3841800" cy="25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Chargement du package shiny</a:t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(shiny)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Définition du UI de l’application</a:t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 &lt;- fluidPage(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</a:t>
            </a: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Définition du server de l’application</a:t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 &lt;- </a:t>
            </a:r>
            <a:r>
              <a:rPr b="1"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(input, output) {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99998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Création et exécution de l’application</a:t>
            </a:r>
            <a:endParaRPr i="1" sz="1200">
              <a:solidFill>
                <a:srgbClr val="999988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shinyApp(ui = ui, server = server)</a:t>
            </a:r>
            <a:endParaRPr sz="1200">
              <a:solidFill>
                <a:srgbClr val="33333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4362475" y="1144600"/>
            <a:ext cx="4518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fonction</a:t>
            </a:r>
            <a:r>
              <a:rPr lang="fr" sz="1300"/>
              <a:t> </a:t>
            </a:r>
            <a:r>
              <a:rPr lang="fr" sz="1300">
                <a:highlight>
                  <a:srgbClr val="EFEFEF"/>
                </a:highlight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fluidPage()</a:t>
            </a:r>
            <a:r>
              <a:rPr lang="fr" sz="1300"/>
              <a:t>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créer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 une interface utilisateur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HTML dynamique que vous voyez lors du chargement d’une application RShiny. La convention consiste à enregistrer cette interface sous la forme d'un objet nommé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fonction</a:t>
            </a:r>
            <a:r>
              <a:rPr lang="fr" sz="1300"/>
              <a:t> </a:t>
            </a:r>
            <a:r>
              <a:rPr lang="fr" sz="1300">
                <a:highlight>
                  <a:srgbClr val="EFEFEF"/>
                </a:highlight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server()</a:t>
            </a:r>
            <a:r>
              <a:rPr lang="fr" sz="1300"/>
              <a:t> 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est définie par l'utilisateur et contient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les commandes R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dont votre ordinateur a besoin pour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exécuter l'application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La fonction</a:t>
            </a:r>
            <a:r>
              <a:rPr lang="fr" sz="1300"/>
              <a:t> </a:t>
            </a:r>
            <a:r>
              <a:rPr lang="fr" sz="1300">
                <a:highlight>
                  <a:srgbClr val="EFEFEF"/>
                </a:highlight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shinyApp()</a:t>
            </a:r>
            <a:r>
              <a:rPr lang="fr" sz="1300"/>
              <a:t> </a:t>
            </a:r>
            <a:r>
              <a:rPr b="1" lang="fr" sz="13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construit l'application</a:t>
            </a: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 sur la base de l'interface utilisateur et des lignes de codes du serveur.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